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</p:sldIdLst>
  <p:sldSz cy="5143500" cx="9144000"/>
  <p:notesSz cx="6858000" cy="9144000"/>
  <p:embeddedFontLst>
    <p:embeddedFont>
      <p:font typeface="Raleway"/>
      <p:regular r:id="rId41"/>
      <p:bold r:id="rId42"/>
      <p:italic r:id="rId43"/>
      <p:boldItalic r:id="rId44"/>
    </p:embeddedFont>
    <p:embeddedFont>
      <p:font typeface="Lato"/>
      <p:regular r:id="rId45"/>
      <p:bold r:id="rId46"/>
      <p:italic r:id="rId47"/>
      <p:boldItalic r:id="rId4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42" Type="http://schemas.openxmlformats.org/officeDocument/2006/relationships/font" Target="fonts/Raleway-bold.fntdata"/><Relationship Id="rId41" Type="http://schemas.openxmlformats.org/officeDocument/2006/relationships/font" Target="fonts/Raleway-regular.fntdata"/><Relationship Id="rId22" Type="http://schemas.openxmlformats.org/officeDocument/2006/relationships/slide" Target="slides/slide17.xml"/><Relationship Id="rId44" Type="http://schemas.openxmlformats.org/officeDocument/2006/relationships/font" Target="fonts/Raleway-boldItalic.fntdata"/><Relationship Id="rId21" Type="http://schemas.openxmlformats.org/officeDocument/2006/relationships/slide" Target="slides/slide16.xml"/><Relationship Id="rId43" Type="http://schemas.openxmlformats.org/officeDocument/2006/relationships/font" Target="fonts/Raleway-italic.fntdata"/><Relationship Id="rId24" Type="http://schemas.openxmlformats.org/officeDocument/2006/relationships/slide" Target="slides/slide19.xml"/><Relationship Id="rId46" Type="http://schemas.openxmlformats.org/officeDocument/2006/relationships/font" Target="fonts/Lato-bold.fntdata"/><Relationship Id="rId23" Type="http://schemas.openxmlformats.org/officeDocument/2006/relationships/slide" Target="slides/slide18.xml"/><Relationship Id="rId45" Type="http://schemas.openxmlformats.org/officeDocument/2006/relationships/font" Target="fonts/Lato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48" Type="http://schemas.openxmlformats.org/officeDocument/2006/relationships/font" Target="fonts/Lato-boldItalic.fntdata"/><Relationship Id="rId25" Type="http://schemas.openxmlformats.org/officeDocument/2006/relationships/slide" Target="slides/slide20.xml"/><Relationship Id="rId47" Type="http://schemas.openxmlformats.org/officeDocument/2006/relationships/font" Target="fonts/Lato-italic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5099a0bf45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5099a0bf45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5099a0bf45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5099a0bf45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5099a0bf45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5099a0bf45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5099a0bf45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5099a0bf45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5099a0bf45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5099a0bf45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5099a0bf45_0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5099a0bf45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5099a0bf45_0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5099a0bf45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5099a0bf45_0_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5099a0bf45_0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5099a0bf45_0_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5099a0bf45_0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5099a0bf45_0_2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5099a0bf45_0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e3d5e8667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e3d5e8667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5099a0bf45_0_2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5099a0bf45_0_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5099a0bf45_0_2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5099a0bf45_0_2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5099a0bf45_0_2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5099a0bf45_0_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50e276edbe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50e276edbe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50e276edbe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50e276edbe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50e276edbe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50e276edbe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50e276edbe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50e276edbe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5099a0bf45_0_2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5099a0bf45_0_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5099a0bf45_0_2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5099a0bf45_0_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5099a0bf45_0_2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5099a0bf45_0_2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5099a0bf45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5099a0bf45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5099a0bf45_0_2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5099a0bf45_0_2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50e276edb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50e276edb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5099a0bf45_0_2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5099a0bf45_0_2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84c7549bb9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84c7549bb9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5099a0bf45_0_2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5099a0bf45_0_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84c7549bb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84c7549bb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5099a0bf45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5099a0bf45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5099a0bf45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5099a0bf45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5099a0bf45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5099a0bf45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5099a0bf45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5099a0bf45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5099a0bf45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5099a0bf45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5099a0bf45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5099a0bf45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://www.jqueryscript.net/time-clock/Simple-Animated-Timeline-Plugin-For-jQuery-Timelify.html" TargetMode="External"/><Relationship Id="rId4" Type="http://schemas.openxmlformats.org/officeDocument/2006/relationships/hyperlink" Target="http://www.jqueryscript.net/time-clock/Simple-Animated-Timeline-Plugin-For-jQuery-Timelify.html" TargetMode="External"/><Relationship Id="rId5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datatables.net/" TargetMode="External"/><Relationship Id="rId4" Type="http://schemas.openxmlformats.org/officeDocument/2006/relationships/hyperlink" Target="https://datatables.net/" TargetMode="External"/><Relationship Id="rId5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://masonry.desandro.com/" TargetMode="External"/><Relationship Id="rId4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github.com/matthieua/WOW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michalsnik.github.io/aos/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github.com/Prinzhorn/skrollr" TargetMode="External"/><Relationship Id="rId4" Type="http://schemas.openxmlformats.org/officeDocument/2006/relationships/hyperlink" Target="https://github.com/Prinzhorn/skrollr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github.com/trgraglia/jquery.horizonScroll.js" TargetMode="External"/><Relationship Id="rId4" Type="http://schemas.openxmlformats.org/officeDocument/2006/relationships/hyperlink" Target="https://github.com/trgraglia/jquery.horizonScroll.js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github.com/alvarotrigo/fullPage.js" TargetMode="External"/><Relationship Id="rId4" Type="http://schemas.openxmlformats.org/officeDocument/2006/relationships/hyperlink" Target="https://github.com/alvarotrigo/fullPage.js" TargetMode="External"/><Relationship Id="rId5" Type="http://schemas.openxmlformats.org/officeDocument/2006/relationships/image" Target="../media/image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://sachinchoolur.github.io/lightslider/index.html" TargetMode="External"/><Relationship Id="rId4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drive.google.com/drive/folders/1-Xsmn7CG9I23_9onZhbTtjQfvmZQw65g?usp=sharing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://gijsroge.github.io/tilt.js/" TargetMode="External"/><Relationship Id="rId4" Type="http://schemas.openxmlformats.org/officeDocument/2006/relationships/hyperlink" Target="http://gijsroge.github.io/tilt.js/" TargetMode="External"/><Relationship Id="rId5" Type="http://schemas.openxmlformats.org/officeDocument/2006/relationships/image" Target="../media/image1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pepsized.com/beer-slider-responsive-accessible-before-after-slider/" TargetMode="External"/><Relationship Id="rId4" Type="http://schemas.openxmlformats.org/officeDocument/2006/relationships/image" Target="../media/image5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://www.elevateweb.co.uk/image-zoom/examples" TargetMode="External"/><Relationship Id="rId4" Type="http://schemas.openxmlformats.org/officeDocument/2006/relationships/hyperlink" Target="http://www.elevateweb.co.uk/image-zoom/examples" TargetMode="External"/><Relationship Id="rId5" Type="http://schemas.openxmlformats.org/officeDocument/2006/relationships/image" Target="../media/image1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://flaviusmatis.github.io/simplePagination.js/" TargetMode="External"/><Relationship Id="rId4" Type="http://schemas.openxmlformats.org/officeDocument/2006/relationships/image" Target="../media/image1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github.com/OwlCarousel2/OwlCarousel2" TargetMode="External"/><Relationship Id="rId4" Type="http://schemas.openxmlformats.org/officeDocument/2006/relationships/image" Target="../media/image1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9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github.com/sweetalert2/sweetalert2" TargetMode="External"/><Relationship Id="rId4" Type="http://schemas.openxmlformats.org/officeDocument/2006/relationships/image" Target="../media/image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s://github.com/garand/sticky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s://github.com/jschr/textillate" TargetMode="External"/><Relationship Id="rId4" Type="http://schemas.openxmlformats.org/officeDocument/2006/relationships/hyperlink" Target="https://github.com/jschr/textillate" TargetMode="Externa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hyperlink" Target="https://maxwellito.github.io/vivus/" TargetMode="Externa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hyperlink" Target="http://jquery-plugins.net/" TargetMode="External"/><Relationship Id="rId4" Type="http://schemas.openxmlformats.org/officeDocument/2006/relationships/hyperlink" Target="http://jquery-plugins.net/" TargetMode="External"/><Relationship Id="rId5" Type="http://schemas.openxmlformats.org/officeDocument/2006/relationships/hyperlink" Target="http://www.jqueryscript.net/" TargetMode="External"/><Relationship Id="rId6" Type="http://schemas.openxmlformats.org/officeDocument/2006/relationships/hyperlink" Target="http://www.jqueryscript.net/" TargetMode="Externa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hyperlink" Target="https://hammerjs.github.io/" TargetMode="Externa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hyperlink" Target="https://jqueryui.com/" TargetMode="External"/><Relationship Id="rId4" Type="http://schemas.openxmlformats.org/officeDocument/2006/relationships/hyperlink" Target="https://jqueryui.com/" TargetMode="External"/><Relationship Id="rId5" Type="http://schemas.openxmlformats.org/officeDocument/2006/relationships/image" Target="../media/image15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hyperlink" Target="http://lokeshdhakar.com/projects/lightbox2/" TargetMode="External"/><Relationship Id="rId4" Type="http://schemas.openxmlformats.org/officeDocument/2006/relationships/hyperlink" Target="http://lokeshdhakar.com/projects/lightbox2/" TargetMode="External"/><Relationship Id="rId5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github.com/davist11/jQuery-One-Page-Nav" TargetMode="External"/><Relationship Id="rId4" Type="http://schemas.openxmlformats.org/officeDocument/2006/relationships/hyperlink" Target="https://github.com/davist11/jQuery-One-Page-Nav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hyperlink" Target="http://vegas.jaysalvat.com/" TargetMode="External"/><Relationship Id="rId4" Type="http://schemas.openxmlformats.org/officeDocument/2006/relationships/hyperlink" Target="http://vegas.jaysalvat.com/" TargetMode="External"/><Relationship Id="rId5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github.com/tuupola/jquery_lazyload" TargetMode="External"/><Relationship Id="rId4" Type="http://schemas.openxmlformats.org/officeDocument/2006/relationships/hyperlink" Target="https://github.com/tuupola/jquery_lazyload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jQuery Plugin</a:t>
            </a:r>
            <a:endParaRPr/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講師: 江舜智</a:t>
            </a:r>
            <a:endParaRPr/>
          </a:p>
        </p:txBody>
      </p:sp>
      <p:sp>
        <p:nvSpPr>
          <p:cNvPr id="88" name="Google Shape;88;p1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timeline</a:t>
            </a:r>
            <a:endParaRPr/>
          </a:p>
        </p:txBody>
      </p:sp>
      <p:sp>
        <p:nvSpPr>
          <p:cNvPr id="152" name="Google Shape;152;p2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4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http://www.jqueryscript.net/time-clock/Simple-Animated-Timeline-Plugin-For-jQuery-Timelify.html</a:t>
            </a:r>
            <a:endParaRPr sz="1400" u="sng">
              <a:solidFill>
                <a:schemeClr val="hlink"/>
              </a:solidFill>
              <a:latin typeface="Arial"/>
              <a:ea typeface="Arial"/>
              <a:cs typeface="Arial"/>
              <a:sym typeface="Arial"/>
              <a:hlinkClick r:id="rId4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pic>
        <p:nvPicPr>
          <p:cNvPr id="153" name="Google Shape;153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33925" y="2609806"/>
            <a:ext cx="4581524" cy="2323575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dataTable</a:t>
            </a:r>
            <a:endParaRPr/>
          </a:p>
        </p:txBody>
      </p:sp>
      <p:sp>
        <p:nvSpPr>
          <p:cNvPr id="160" name="Google Shape;160;p2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zh-TW" sz="14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https://datatables.net/</a:t>
            </a:r>
            <a:endParaRPr sz="1400" u="sng">
              <a:solidFill>
                <a:schemeClr val="hlink"/>
              </a:solidFill>
              <a:latin typeface="Arial"/>
              <a:ea typeface="Arial"/>
              <a:cs typeface="Arial"/>
              <a:sym typeface="Arial"/>
              <a:hlinkClick r:id="rId4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好用的表格外掛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基本用法: $('#myTable').DataTable();</a:t>
            </a:r>
            <a:endParaRPr sz="1400"/>
          </a:p>
        </p:txBody>
      </p:sp>
      <p:pic>
        <p:nvPicPr>
          <p:cNvPr id="161" name="Google Shape;161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50699" y="1883388"/>
            <a:ext cx="4649443" cy="2652075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瀑布流</a:t>
            </a:r>
            <a:endParaRPr/>
          </a:p>
        </p:txBody>
      </p:sp>
      <p:sp>
        <p:nvSpPr>
          <p:cNvPr id="168" name="Google Shape;168;p2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masonry.html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zh-TW" sz="14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http://masonry.desandro.com/</a:t>
            </a:r>
            <a:endParaRPr sz="1400"/>
          </a:p>
        </p:txBody>
      </p:sp>
      <p:sp>
        <p:nvSpPr>
          <p:cNvPr id="169" name="Google Shape;169;p2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170" name="Google Shape;170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22699" y="1430550"/>
            <a:ext cx="5081649" cy="325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瀑布流</a:t>
            </a:r>
            <a:endParaRPr/>
          </a:p>
        </p:txBody>
      </p:sp>
      <p:sp>
        <p:nvSpPr>
          <p:cNvPr id="176" name="Google Shape;176;p25"/>
          <p:cNvSpPr txBox="1"/>
          <p:nvPr>
            <p:ph idx="1" type="body"/>
          </p:nvPr>
        </p:nvSpPr>
        <p:spPr>
          <a:xfrm>
            <a:off x="729450" y="2078875"/>
            <a:ext cx="7688700" cy="27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要使用圖片的時候還要引入 imagesloaded.pkgd.min.js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rPr>
              <a:t>var $grid = $('.row').imagesLoaded( function() {</a:t>
            </a:r>
            <a:endParaRPr sz="1200">
              <a:solidFill>
                <a:srgbClr val="0B539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rPr>
              <a:t>    $grid.masonry({</a:t>
            </a:r>
            <a:endParaRPr sz="1200">
              <a:solidFill>
                <a:srgbClr val="0B539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rPr>
              <a:t>  	itemSelector: '.col-md-3',</a:t>
            </a:r>
            <a:endParaRPr sz="1200">
              <a:solidFill>
                <a:srgbClr val="0B539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rPr>
              <a:t>  	percentPosition: true,</a:t>
            </a:r>
            <a:endParaRPr sz="1200">
              <a:solidFill>
                <a:srgbClr val="0B539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rPr>
              <a:t>  	columnWidth: '.col-md-3'</a:t>
            </a:r>
            <a:endParaRPr sz="1200">
              <a:solidFill>
                <a:srgbClr val="0B539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rPr>
              <a:t>    });</a:t>
            </a:r>
            <a:endParaRPr sz="1200">
              <a:solidFill>
                <a:srgbClr val="0B539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rPr>
              <a:t>});</a:t>
            </a:r>
            <a:endParaRPr sz="1200">
              <a:solidFill>
                <a:srgbClr val="0B539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77" name="Google Shape;177;p2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WOW.js</a:t>
            </a:r>
            <a:endParaRPr/>
          </a:p>
        </p:txBody>
      </p:sp>
      <p:sp>
        <p:nvSpPr>
          <p:cNvPr id="183" name="Google Shape;183;p2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zh-TW" sz="14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https://github.com/matthieua/WOW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結合 animate.css 做的捲動展示效果</a:t>
            </a:r>
            <a:endParaRPr sz="1400"/>
          </a:p>
        </p:txBody>
      </p:sp>
      <p:sp>
        <p:nvSpPr>
          <p:cNvPr id="184" name="Google Shape;184;p2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AOS.js</a:t>
            </a:r>
            <a:endParaRPr/>
          </a:p>
        </p:txBody>
      </p:sp>
      <p:sp>
        <p:nvSpPr>
          <p:cNvPr id="190" name="Google Shape;190;p2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TW" u="sng">
                <a:solidFill>
                  <a:schemeClr val="hlink"/>
                </a:solidFill>
                <a:hlinkClick r:id="rId3"/>
              </a:rPr>
              <a:t>https://michalsnik.github.io/aos/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TW"/>
              <a:t>類似 WOW.js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TW"/>
              <a:t>執行 AOS.init(); 後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TW"/>
              <a:t>在元素上加上 data-aos="fade-up" 等即可</a:t>
            </a:r>
            <a:endParaRPr/>
          </a:p>
        </p:txBody>
      </p:sp>
      <p:sp>
        <p:nvSpPr>
          <p:cNvPr id="191" name="Google Shape;191;p2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視差滾動</a:t>
            </a:r>
            <a:endParaRPr/>
          </a:p>
        </p:txBody>
      </p:sp>
      <p:sp>
        <p:nvSpPr>
          <p:cNvPr id="197" name="Google Shape;197;p2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可以設定參數的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zh-TW" sz="14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https://github.com/Prinzhorn/skrollr</a:t>
            </a:r>
            <a:endParaRPr sz="1400" u="sng">
              <a:solidFill>
                <a:schemeClr val="hlink"/>
              </a:solidFill>
              <a:latin typeface="Arial"/>
              <a:ea typeface="Arial"/>
              <a:cs typeface="Arial"/>
              <a:sym typeface="Arial"/>
              <a:hlinkClick r:id="rId4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使用 plugin 後加上 var s = skrollr.init();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在 DOM 上加上 data-</a:t>
            </a:r>
            <a:r>
              <a:rPr lang="zh-TW" sz="1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num</a:t>
            </a: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(y軸位置)=“</a:t>
            </a:r>
            <a:r>
              <a:rPr lang="zh-TW" sz="1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css樣式</a:t>
            </a: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”，就可以依照捲軸位置改變 css</a:t>
            </a:r>
            <a:endParaRPr sz="1400"/>
          </a:p>
        </p:txBody>
      </p:sp>
      <p:sp>
        <p:nvSpPr>
          <p:cNvPr id="198" name="Google Shape;198;p2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水平捲動</a:t>
            </a:r>
            <a:endParaRPr/>
          </a:p>
        </p:txBody>
      </p:sp>
      <p:sp>
        <p:nvSpPr>
          <p:cNvPr id="204" name="Google Shape;204;p2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4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https://github.com/trgraglia/jquery.horizonScroll.js</a:t>
            </a:r>
            <a:endParaRPr sz="1400" u="sng">
              <a:solidFill>
                <a:schemeClr val="hlink"/>
              </a:solidFill>
              <a:latin typeface="Arial"/>
              <a:ea typeface="Arial"/>
              <a:cs typeface="Arial"/>
              <a:sym typeface="Arial"/>
              <a:hlinkClick r:id="rId4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205" name="Google Shape;205;p2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fullpage</a:t>
            </a:r>
            <a:endParaRPr/>
          </a:p>
        </p:txBody>
      </p:sp>
      <p:sp>
        <p:nvSpPr>
          <p:cNvPr id="211" name="Google Shape;211;p3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4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https://github.com/alvarotrigo/fullPage.js</a:t>
            </a:r>
            <a:endParaRPr sz="1400" u="sng">
              <a:solidFill>
                <a:schemeClr val="hlink"/>
              </a:solidFill>
              <a:latin typeface="Arial"/>
              <a:ea typeface="Arial"/>
              <a:cs typeface="Arial"/>
              <a:sym typeface="Arial"/>
              <a:hlinkClick r:id="rId4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212" name="Google Shape;212;p3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213" name="Google Shape;213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97000" y="1050525"/>
            <a:ext cx="4492250" cy="3593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lightslider</a:t>
            </a:r>
            <a:endParaRPr/>
          </a:p>
        </p:txBody>
      </p:sp>
      <p:sp>
        <p:nvSpPr>
          <p:cNvPr id="219" name="Google Shape;219;p3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4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http://sachinchoolur.github.io/lightslider/index.html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220" name="Google Shape;220;p3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221" name="Google Shape;221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5903" y="1242600"/>
            <a:ext cx="4127999" cy="332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範例檔下載</a:t>
            </a:r>
            <a:endParaRPr/>
          </a:p>
        </p:txBody>
      </p:sp>
      <p:sp>
        <p:nvSpPr>
          <p:cNvPr id="94" name="Google Shape;94;p1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u="sng">
                <a:solidFill>
                  <a:schemeClr val="hlink"/>
                </a:solidFill>
                <a:hlinkClick r:id="rId3"/>
              </a:rPr>
              <a:t>https://drive.google.com/drive/folders/1-Xsmn7CG9I23_9onZhbTtjQfvmZQw65g?usp=sharing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tilt.js</a:t>
            </a:r>
            <a:endParaRPr/>
          </a:p>
        </p:txBody>
      </p:sp>
      <p:sp>
        <p:nvSpPr>
          <p:cNvPr id="227" name="Google Shape;227;p3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4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http://gijsroge.github.io/tilt.js/</a:t>
            </a:r>
            <a:endParaRPr sz="1400" u="sng">
              <a:solidFill>
                <a:schemeClr val="hlink"/>
              </a:solidFill>
              <a:latin typeface="Arial"/>
              <a:ea typeface="Arial"/>
              <a:cs typeface="Arial"/>
              <a:sym typeface="Arial"/>
              <a:hlinkClick r:id="rId4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228" name="Google Shape;228;p3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229" name="Google Shape;229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9450" y="2571752"/>
            <a:ext cx="5865000" cy="218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Beer Slider- Before-After Slider</a:t>
            </a:r>
            <a:endParaRPr/>
          </a:p>
        </p:txBody>
      </p:sp>
      <p:sp>
        <p:nvSpPr>
          <p:cNvPr id="235" name="Google Shape;235;p33"/>
          <p:cNvSpPr txBox="1"/>
          <p:nvPr>
            <p:ph idx="1" type="body"/>
          </p:nvPr>
        </p:nvSpPr>
        <p:spPr>
          <a:xfrm>
            <a:off x="729450" y="2078875"/>
            <a:ext cx="4166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zh-TW" u="sng">
                <a:solidFill>
                  <a:schemeClr val="hlink"/>
                </a:solidFill>
                <a:hlinkClick r:id="rId3"/>
              </a:rPr>
              <a:t>https://pepsized.com/beer-slider-responsive-accessible-before-after-slider/</a:t>
            </a:r>
            <a:br>
              <a:rPr lang="zh-TW"/>
            </a:br>
            <a:endParaRPr/>
          </a:p>
        </p:txBody>
      </p:sp>
      <p:sp>
        <p:nvSpPr>
          <p:cNvPr id="236" name="Google Shape;236;p3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237" name="Google Shape;237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87825" y="1897095"/>
            <a:ext cx="3648975" cy="29191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放大鏡</a:t>
            </a:r>
            <a:endParaRPr/>
          </a:p>
        </p:txBody>
      </p:sp>
      <p:sp>
        <p:nvSpPr>
          <p:cNvPr id="243" name="Google Shape;243;p3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4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http://www.elevateweb.co.uk/image-zoom/examples</a:t>
            </a:r>
            <a:endParaRPr sz="1400" u="sng">
              <a:solidFill>
                <a:schemeClr val="hlink"/>
              </a:solidFill>
              <a:latin typeface="Arial"/>
              <a:ea typeface="Arial"/>
              <a:cs typeface="Arial"/>
              <a:sym typeface="Arial"/>
              <a:hlinkClick r:id="rId4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244" name="Google Shape;244;p3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245" name="Google Shape;245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9450" y="2571750"/>
            <a:ext cx="4312350" cy="236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SimplePagination</a:t>
            </a:r>
            <a:endParaRPr/>
          </a:p>
        </p:txBody>
      </p:sp>
      <p:sp>
        <p:nvSpPr>
          <p:cNvPr id="251" name="Google Shape;251;p3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u="sng">
                <a:solidFill>
                  <a:schemeClr val="hlink"/>
                </a:solidFill>
                <a:hlinkClick r:id="rId3"/>
              </a:rPr>
              <a:t>http://flaviusmatis.github.io/simplePagination.js/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3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253" name="Google Shape;253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275" y="2491800"/>
            <a:ext cx="6396826" cy="70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Owl Carousel</a:t>
            </a:r>
            <a:endParaRPr/>
          </a:p>
        </p:txBody>
      </p:sp>
      <p:sp>
        <p:nvSpPr>
          <p:cNvPr id="259" name="Google Shape;259;p3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u="sng">
                <a:solidFill>
                  <a:schemeClr val="hlink"/>
                </a:solidFill>
                <a:hlinkClick r:id="rId3"/>
              </a:rPr>
              <a:t>https://github.com/OwlCarousel2/OwlCarousel2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3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261" name="Google Shape;261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5650" y="2362950"/>
            <a:ext cx="7140575" cy="253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Cloud 9 Carousel</a:t>
            </a:r>
            <a:endParaRPr/>
          </a:p>
        </p:txBody>
      </p:sp>
      <p:sp>
        <p:nvSpPr>
          <p:cNvPr id="267" name="Google Shape;267;p3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zh-TW"/>
              <a:t>https://github.com/specious/cloud9carousel</a:t>
            </a:r>
            <a:endParaRPr/>
          </a:p>
        </p:txBody>
      </p:sp>
      <p:sp>
        <p:nvSpPr>
          <p:cNvPr id="268" name="Google Shape;268;p3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269" name="Google Shape;26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98750" y="1746525"/>
            <a:ext cx="3810000" cy="304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SweetAlert</a:t>
            </a:r>
            <a:endParaRPr/>
          </a:p>
        </p:txBody>
      </p:sp>
      <p:sp>
        <p:nvSpPr>
          <p:cNvPr id="275" name="Google Shape;275;p3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u="sng">
                <a:solidFill>
                  <a:schemeClr val="hlink"/>
                </a:solidFill>
                <a:hlinkClick r:id="rId3"/>
              </a:rPr>
              <a:t>https://github.com/sweetalert2/sweetalert2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3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277" name="Google Shape;277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08150" y="1618875"/>
            <a:ext cx="3810000" cy="304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icheck</a:t>
            </a:r>
            <a:endParaRPr/>
          </a:p>
        </p:txBody>
      </p:sp>
      <p:sp>
        <p:nvSpPr>
          <p:cNvPr id="283" name="Google Shape;283;p3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https://github.com/fronteed/iCheck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284" name="Google Shape;284;p3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285" name="Google Shape;28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8700" y="2571752"/>
            <a:ext cx="5793324" cy="2261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fancyinput</a:t>
            </a:r>
            <a:endParaRPr/>
          </a:p>
        </p:txBody>
      </p:sp>
      <p:sp>
        <p:nvSpPr>
          <p:cNvPr id="291" name="Google Shape;291;p4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https://github.com/yairEO/fancyInput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292" name="Google Shape;292;p4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293" name="Google Shape;29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450" y="2532675"/>
            <a:ext cx="4680250" cy="103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sticky</a:t>
            </a:r>
            <a:endParaRPr/>
          </a:p>
        </p:txBody>
      </p:sp>
      <p:sp>
        <p:nvSpPr>
          <p:cNvPr id="299" name="Google Shape;299;p4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捲動後留在固定在畫面某處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zh-TW" sz="14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https://github.com/garand/sticky</a:t>
            </a:r>
            <a:endParaRPr sz="1400"/>
          </a:p>
        </p:txBody>
      </p:sp>
      <p:sp>
        <p:nvSpPr>
          <p:cNvPr id="300" name="Google Shape;300;p4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jQuery Plugin</a:t>
            </a:r>
            <a:endParaRPr/>
          </a:p>
        </p:txBody>
      </p:sp>
      <p:sp>
        <p:nvSpPr>
          <p:cNvPr id="101" name="Google Shape;101;p1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外掛、插件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一些延伸的功能都幫你寫好了，只要參考 plugin 文件就可以使用了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02" name="Google Shape;102;p1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textillate</a:t>
            </a:r>
            <a:endParaRPr/>
          </a:p>
        </p:txBody>
      </p:sp>
      <p:sp>
        <p:nvSpPr>
          <p:cNvPr id="306" name="Google Shape;306;p4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文字動畫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zh-TW" sz="14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https://github.com/jschr/textillate</a:t>
            </a:r>
            <a:endParaRPr sz="1400" u="sng">
              <a:solidFill>
                <a:schemeClr val="hlink"/>
              </a:solidFill>
              <a:latin typeface="Arial"/>
              <a:ea typeface="Arial"/>
              <a:cs typeface="Arial"/>
              <a:sym typeface="Arial"/>
              <a:hlinkClick r:id="rId4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307" name="Google Shape;307;p4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4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VIVUS.js- SVG </a:t>
            </a:r>
            <a:r>
              <a:rPr lang="zh-TW"/>
              <a:t>動畫</a:t>
            </a:r>
            <a:endParaRPr/>
          </a:p>
        </p:txBody>
      </p:sp>
      <p:sp>
        <p:nvSpPr>
          <p:cNvPr id="313" name="Google Shape;313;p4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zh-TW" sz="14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https://maxwellito.github.io/vivus/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7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" name="Google Shape;314;p4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jQuery plugin</a:t>
            </a:r>
            <a:endParaRPr/>
          </a:p>
        </p:txBody>
      </p:sp>
      <p:sp>
        <p:nvSpPr>
          <p:cNvPr id="320" name="Google Shape;320;p4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4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http://jquery-plugins.net/</a:t>
            </a:r>
            <a:endParaRPr sz="1400" u="sng">
              <a:solidFill>
                <a:schemeClr val="hlink"/>
              </a:solidFill>
              <a:latin typeface="Arial"/>
              <a:ea typeface="Arial"/>
              <a:cs typeface="Arial"/>
              <a:sym typeface="Arial"/>
              <a:hlinkClick r:id="rId4"/>
            </a:endParaRPr>
          </a:p>
          <a:p>
            <a:pPr indent="0" lvl="0" marL="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4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http://www.jqueryscript.net/</a:t>
            </a:r>
            <a:endParaRPr sz="1400" u="sng">
              <a:solidFill>
                <a:schemeClr val="hlink"/>
              </a:solidFill>
              <a:latin typeface="Arial"/>
              <a:ea typeface="Arial"/>
              <a:cs typeface="Arial"/>
              <a:sym typeface="Arial"/>
              <a:hlinkClick r:id="rId6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321" name="Google Shape;321;p4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Hammer.js</a:t>
            </a:r>
            <a:endParaRPr/>
          </a:p>
        </p:txBody>
      </p:sp>
      <p:sp>
        <p:nvSpPr>
          <p:cNvPr id="327" name="Google Shape;327;p4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TW" u="sng">
                <a:solidFill>
                  <a:schemeClr val="hlink"/>
                </a:solidFill>
                <a:hlinkClick r:id="rId3"/>
              </a:rPr>
              <a:t>https://hammerjs.github.io/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TW"/>
              <a:t>讓網頁支援手機的手勢事件</a:t>
            </a:r>
            <a:endParaRPr/>
          </a:p>
        </p:txBody>
      </p:sp>
      <p:sp>
        <p:nvSpPr>
          <p:cNvPr id="328" name="Google Shape;328;p4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4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jQuery UI</a:t>
            </a:r>
            <a:endParaRPr/>
          </a:p>
        </p:txBody>
      </p:sp>
      <p:sp>
        <p:nvSpPr>
          <p:cNvPr id="334" name="Google Shape;334;p4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zh-TW" sz="14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https://jqueryui.com/</a:t>
            </a:r>
            <a:endParaRPr sz="1400" u="sng">
              <a:solidFill>
                <a:schemeClr val="hlink"/>
              </a:solidFill>
              <a:latin typeface="Arial"/>
              <a:ea typeface="Arial"/>
              <a:cs typeface="Arial"/>
              <a:sym typeface="Arial"/>
              <a:hlinkClick r:id="rId4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有一些常用的效果及元件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可以選擇元件下載及樣式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jQuery 誕生初期是很重要的 library，</a:t>
            </a:r>
            <a:b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但由於後來 bootstrap 等 UI framework 誕生</a:t>
            </a:r>
            <a:b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以及更多好看的 plugin 出現，</a:t>
            </a:r>
            <a:b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現在網站會使用的已經不若以往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5" name="Google Shape;335;p4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336" name="Google Shape;336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48425" y="2211425"/>
            <a:ext cx="3931474" cy="146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4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Touch Punch</a:t>
            </a:r>
            <a:endParaRPr/>
          </a:p>
        </p:txBody>
      </p:sp>
      <p:sp>
        <p:nvSpPr>
          <p:cNvPr id="342" name="Google Shape;342;p4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TW"/>
              <a:t>讓 jQuery UI </a:t>
            </a:r>
            <a:r>
              <a:rPr lang="zh-TW"/>
              <a:t>支援手機的事件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TW"/>
              <a:t>https://github.com/furf/jquery-ui-touch-punch</a:t>
            </a:r>
            <a:endParaRPr/>
          </a:p>
        </p:txBody>
      </p:sp>
      <p:sp>
        <p:nvSpPr>
          <p:cNvPr id="343" name="Google Shape;343;p4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基本用法</a:t>
            </a:r>
            <a:endParaRPr/>
          </a:p>
        </p:txBody>
      </p:sp>
      <p:sp>
        <p:nvSpPr>
          <p:cNvPr id="108" name="Google Shape;108;p1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$(selector).plugin();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09" name="Google Shape;109;p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lightbox</a:t>
            </a:r>
            <a:endParaRPr/>
          </a:p>
        </p:txBody>
      </p:sp>
      <p:sp>
        <p:nvSpPr>
          <p:cNvPr id="115" name="Google Shape;115;p1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4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http://lokeshdhakar.com/projects/lightbox2/</a:t>
            </a:r>
            <a:endParaRPr sz="1400" u="sng">
              <a:solidFill>
                <a:schemeClr val="hlink"/>
              </a:solidFill>
              <a:latin typeface="Arial"/>
              <a:ea typeface="Arial"/>
              <a:cs typeface="Arial"/>
              <a:sym typeface="Arial"/>
              <a:hlinkClick r:id="rId4"/>
            </a:endParaRPr>
          </a:p>
          <a:p>
            <a:pPr indent="0" lvl="0" marL="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lightbox.html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pic>
        <p:nvPicPr>
          <p:cNvPr id="116" name="Google Shape;116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71675" y="1388750"/>
            <a:ext cx="3744650" cy="364135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jQuery-One-Page-Nav</a:t>
            </a:r>
            <a:endParaRPr/>
          </a:p>
        </p:txBody>
      </p:sp>
      <p:sp>
        <p:nvSpPr>
          <p:cNvPr id="123" name="Google Shape;123;p1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依據捲動位置 highlight 導覽列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zh-TW" sz="14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https://github.com/davist11/jQuery-One-Page-Nav</a:t>
            </a:r>
            <a:endParaRPr sz="1400" u="sng">
              <a:solidFill>
                <a:schemeClr val="hlink"/>
              </a:solidFill>
              <a:latin typeface="Arial"/>
              <a:ea typeface="Arial"/>
              <a:cs typeface="Arial"/>
              <a:sym typeface="Arial"/>
              <a:hlinkClick r:id="rId4"/>
            </a:endParaRPr>
          </a:p>
          <a:p>
            <a:pPr indent="0" lvl="0" marL="45720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24" name="Google Shape;124;p1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Vegas</a:t>
            </a:r>
            <a:endParaRPr/>
          </a:p>
        </p:txBody>
      </p:sp>
      <p:sp>
        <p:nvSpPr>
          <p:cNvPr id="130" name="Google Shape;130;p1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4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http://vegas.jaysalvat.com/</a:t>
            </a:r>
            <a:endParaRPr sz="1400" u="sng">
              <a:solidFill>
                <a:schemeClr val="hlink"/>
              </a:solidFill>
              <a:latin typeface="Arial"/>
              <a:ea typeface="Arial"/>
              <a:cs typeface="Arial"/>
              <a:sym typeface="Arial"/>
              <a:hlinkClick r:id="rId4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pic>
        <p:nvPicPr>
          <p:cNvPr id="131" name="Google Shape;131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05517" y="1853850"/>
            <a:ext cx="5810682" cy="306255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1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基本用法</a:t>
            </a:r>
            <a:endParaRPr/>
          </a:p>
        </p:txBody>
      </p:sp>
      <p:sp>
        <p:nvSpPr>
          <p:cNvPr id="138" name="Google Shape;138;p20"/>
          <p:cNvSpPr txBox="1"/>
          <p:nvPr>
            <p:ph idx="1" type="body"/>
          </p:nvPr>
        </p:nvSpPr>
        <p:spPr>
          <a:xfrm>
            <a:off x="729450" y="2078875"/>
            <a:ext cx="7688700" cy="257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0B5394"/>
                </a:solidFill>
                <a:latin typeface="Mangal"/>
                <a:ea typeface="Mangal"/>
                <a:cs typeface="Mangal"/>
                <a:sym typeface="Mangal"/>
              </a:rPr>
              <a:t>$</a:t>
            </a:r>
            <a:r>
              <a:rPr lang="zh-TW" sz="1200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rPr>
              <a:t>elmt</a:t>
            </a:r>
            <a:r>
              <a:rPr lang="zh-TW" sz="1200">
                <a:solidFill>
                  <a:srgbClr val="0B5394"/>
                </a:solidFill>
                <a:latin typeface="Mangal"/>
                <a:ea typeface="Mangal"/>
                <a:cs typeface="Mangal"/>
                <a:sym typeface="Mangal"/>
              </a:rPr>
              <a:t>.vegas({</a:t>
            </a:r>
            <a:endParaRPr sz="1200">
              <a:solidFill>
                <a:srgbClr val="0B5394"/>
              </a:solidFill>
              <a:latin typeface="Mangal"/>
              <a:ea typeface="Mangal"/>
              <a:cs typeface="Mangal"/>
              <a:sym typeface="Mangal"/>
            </a:endParaRPr>
          </a:p>
          <a:p>
            <a:pPr indent="0" lvl="0" marL="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0B5394"/>
                </a:solidFill>
                <a:latin typeface="Mangal"/>
                <a:ea typeface="Mangal"/>
                <a:cs typeface="Mangal"/>
                <a:sym typeface="Mangal"/>
              </a:rPr>
              <a:t>    	timer: false,</a:t>
            </a:r>
            <a:endParaRPr sz="1200">
              <a:solidFill>
                <a:srgbClr val="0B5394"/>
              </a:solidFill>
              <a:latin typeface="Mangal"/>
              <a:ea typeface="Mangal"/>
              <a:cs typeface="Mangal"/>
              <a:sym typeface="Mangal"/>
            </a:endParaRPr>
          </a:p>
          <a:p>
            <a:pPr indent="0" lvl="0" marL="0" rtl="0" algn="l">
              <a:spcBef>
                <a:spcPts val="70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rgbClr val="0B5394"/>
                </a:solidFill>
                <a:latin typeface="Mangal"/>
                <a:ea typeface="Mangal"/>
                <a:cs typeface="Mangal"/>
                <a:sym typeface="Mangal"/>
              </a:rPr>
              <a:t>    	transition: 'slideLeft2',</a:t>
            </a:r>
            <a:endParaRPr sz="1200">
              <a:solidFill>
                <a:srgbClr val="0B5394"/>
              </a:solidFill>
              <a:latin typeface="Mangal"/>
              <a:ea typeface="Mangal"/>
              <a:cs typeface="Mangal"/>
              <a:sym typeface="Mangal"/>
            </a:endParaRPr>
          </a:p>
          <a:p>
            <a:pPr indent="0" lvl="0" marL="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0B5394"/>
                </a:solidFill>
                <a:latin typeface="Mangal"/>
                <a:ea typeface="Mangal"/>
                <a:cs typeface="Mangal"/>
                <a:sym typeface="Mangal"/>
              </a:rPr>
              <a:t>    	slides: [</a:t>
            </a:r>
            <a:endParaRPr sz="1200">
              <a:solidFill>
                <a:srgbClr val="0B5394"/>
              </a:solidFill>
              <a:latin typeface="Mangal"/>
              <a:ea typeface="Mangal"/>
              <a:cs typeface="Mangal"/>
              <a:sym typeface="Mangal"/>
            </a:endParaRPr>
          </a:p>
          <a:p>
            <a:pPr indent="0" lvl="0" marL="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0B5394"/>
                </a:solidFill>
                <a:latin typeface="Mangal"/>
                <a:ea typeface="Mangal"/>
                <a:cs typeface="Mangal"/>
                <a:sym typeface="Mangal"/>
              </a:rPr>
              <a:t>        	{ src: 'images/slide1.jpeg' },</a:t>
            </a:r>
            <a:endParaRPr sz="1200">
              <a:solidFill>
                <a:srgbClr val="0B5394"/>
              </a:solidFill>
              <a:latin typeface="Mangal"/>
              <a:ea typeface="Mangal"/>
              <a:cs typeface="Mangal"/>
              <a:sym typeface="Mangal"/>
            </a:endParaRPr>
          </a:p>
          <a:p>
            <a:pPr indent="0" lvl="0" marL="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0B5394"/>
                </a:solidFill>
                <a:latin typeface="Mangal"/>
                <a:ea typeface="Mangal"/>
                <a:cs typeface="Mangal"/>
                <a:sym typeface="Mangal"/>
              </a:rPr>
              <a:t>        	{ src: 'images/slide2.jpeg', transition: 'slideRight2' },</a:t>
            </a:r>
            <a:endParaRPr sz="1200">
              <a:solidFill>
                <a:srgbClr val="0B5394"/>
              </a:solidFill>
              <a:latin typeface="Mangal"/>
              <a:ea typeface="Mangal"/>
              <a:cs typeface="Mangal"/>
              <a:sym typeface="Mangal"/>
            </a:endParaRPr>
          </a:p>
          <a:p>
            <a:pPr indent="0" lvl="0" marL="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0B5394"/>
                </a:solidFill>
                <a:latin typeface="Mangal"/>
                <a:ea typeface="Mangal"/>
                <a:cs typeface="Mangal"/>
                <a:sym typeface="Mangal"/>
              </a:rPr>
              <a:t>        	{ src: 'images/slide3.jpeg' },</a:t>
            </a:r>
            <a:endParaRPr sz="1200">
              <a:solidFill>
                <a:srgbClr val="0B5394"/>
              </a:solidFill>
              <a:latin typeface="Mangal"/>
              <a:ea typeface="Mangal"/>
              <a:cs typeface="Mangal"/>
              <a:sym typeface="Mangal"/>
            </a:endParaRPr>
          </a:p>
          <a:p>
            <a:pPr indent="0" lvl="0" marL="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0B5394"/>
                </a:solidFill>
                <a:latin typeface="Mangal"/>
                <a:ea typeface="Mangal"/>
                <a:cs typeface="Mangal"/>
                <a:sym typeface="Mangal"/>
              </a:rPr>
              <a:t>});</a:t>
            </a:r>
            <a:endParaRPr sz="1200">
              <a:solidFill>
                <a:srgbClr val="0B5394"/>
              </a:solidFill>
              <a:latin typeface="Mangal"/>
              <a:ea typeface="Mangal"/>
              <a:cs typeface="Mangal"/>
              <a:sym typeface="Mangal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200">
              <a:solidFill>
                <a:srgbClr val="0B5394"/>
              </a:solidFill>
            </a:endParaRPr>
          </a:p>
        </p:txBody>
      </p:sp>
      <p:sp>
        <p:nvSpPr>
          <p:cNvPr id="139" name="Google Shape;139;p2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lazyload</a:t>
            </a:r>
            <a:endParaRPr/>
          </a:p>
        </p:txBody>
      </p:sp>
      <p:sp>
        <p:nvSpPr>
          <p:cNvPr id="145" name="Google Shape;145;p2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zh-TW" sz="14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https://github.com/tuupola/jquery_lazyload</a:t>
            </a:r>
            <a:endParaRPr sz="1400" u="sng">
              <a:solidFill>
                <a:schemeClr val="hlink"/>
              </a:solidFill>
              <a:latin typeface="Arial"/>
              <a:ea typeface="Arial"/>
              <a:cs typeface="Arial"/>
              <a:sym typeface="Arial"/>
              <a:hlinkClick r:id="rId4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網頁開啟時不要一次讀完所有頁面上的圖片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lazyload.html</a:t>
            </a:r>
            <a:endParaRPr sz="1400"/>
          </a:p>
        </p:txBody>
      </p:sp>
      <p:sp>
        <p:nvSpPr>
          <p:cNvPr id="146" name="Google Shape;146;p2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